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70" r:id="rId4"/>
    <p:sldId id="269" r:id="rId5"/>
    <p:sldId id="268" r:id="rId6"/>
    <p:sldId id="263" r:id="rId7"/>
    <p:sldId id="267" r:id="rId8"/>
    <p:sldId id="264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1334"/>
    <a:srgbClr val="8E0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7"/>
  </p:normalViewPr>
  <p:slideViewPr>
    <p:cSldViewPr snapToGrid="0" snapToObjects="1">
      <p:cViewPr varScale="1">
        <p:scale>
          <a:sx n="100" d="100"/>
          <a:sy n="100" d="100"/>
        </p:scale>
        <p:origin x="10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A189C-ABA5-1843-9F6A-B778338ED29A}" type="datetimeFigureOut">
              <a:rPr lang="en-US" smtClean="0"/>
              <a:t>4/2/21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3D3DD-EF2A-3841-9C25-CAB023F96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5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3D3DD-EF2A-3841-9C25-CAB023F96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6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objects </a:t>
            </a:r>
            <a:r>
              <a:rPr lang="en-US" dirty="0" err="1"/>
              <a:t>reionized</a:t>
            </a:r>
            <a:r>
              <a:rPr lang="en-US" dirty="0"/>
              <a:t> and 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3D3DD-EF2A-3841-9C25-CAB023F96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7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5AF6-06EF-5347-B203-C9E9E064C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441D5-B04B-0747-9045-433271F02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F9877-0CAB-C14D-80D1-41C6FABE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76A62-4461-A442-80C0-BEBC9A1CD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DDF77-BCF9-1642-BE8E-B4555E8F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9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54A04-2206-2B45-9964-D226FA63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69C00-8533-ED4E-8ECE-10469900B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07AD7-E083-8846-83B0-D067985F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B393A-25F5-E141-9D0F-F14468D3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14601-5F3D-A94A-A723-67731C6C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0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E89A82-FEA3-A140-A4F5-431956D76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668A3-3457-894F-9B7B-EDCA4F432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D9E7D-18E5-E047-B606-3F1707BE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ED122-E067-624B-BA83-8735A726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42D66-0E47-A54C-94C9-4F447ED72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8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37AD-FD5E-004D-94D3-352AF4D8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364E3-D205-5149-88AB-4B6F6E954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25001-37FA-6642-B766-27671C66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0B837-DEF3-B643-8495-4AE54BA3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9FB48-671A-1544-8503-4DD02A12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8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3DDBB-D3F1-C549-9CAA-A8B94B938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CD-642E-9F40-B1CD-0203595E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DFB5-EA13-A943-B075-9B5D61F6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38258-B8C7-174C-8D04-77E36EAD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D5D-3841-2A48-9B61-3811306A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1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97428-627C-2D4C-A58C-5C74284E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642CD-A6A2-7540-AF60-00C4DE6FC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E8EE3-F8BC-AA42-B073-E63331774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3542B-7BA9-1541-8366-6080E640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006B3-739E-1544-888A-54A777DF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C3D1A-F77A-4844-86AE-5C0E20B2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3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1B5DE-7A65-184E-8EC9-585F07A7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31CEC-D7F0-7C4B-BEE2-DB90FC6AB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ECD2E-478F-9B49-85E5-B553C102F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6EE63-0DB4-D340-A69F-F4DF04CA6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78DB3-ED42-9E41-8E06-3C75FE789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58511D-1783-6D4C-9108-38587B8F2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42A4A4-FE39-1A46-A2F3-E1CDBD91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388638-A564-A04D-8F40-7B411828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4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BED55-E014-2D40-B4E3-90D325C7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8CE8D-CFAE-514C-969B-8AB8F8F6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B1F2C-8D16-E543-A947-456FCA4A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159BE-A245-A044-A18F-C9EE1897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C9A00-488D-7E40-B39D-F5509189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F09AC-848D-494A-97AF-F6F6B57E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0F150-F5AA-B647-A565-87E1730D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28131-BBDE-2542-A4EA-F9DB2B2B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03D98-781A-6440-805D-4DC0AD893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50523-C8DF-8C4D-93CA-6C120FA57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B19D7-6840-5E49-B5C7-FAEECFE6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B222C-FF0A-FD48-B406-1386681E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BECAD-5DCA-5244-B5FD-EFCC03C5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7AA51-4B84-9642-8A64-3C4BAB19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A8F742-1E96-7349-BB6A-F94C212C5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697D9-985D-4C4D-8831-90FE115F1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71A54-7C3A-1346-BBBD-EDF01E2C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5F9D1-824F-AF4E-BDA2-F181545E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07A59-518F-FC42-AB05-BFD13FA9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0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C8333-89BB-5142-863D-95F60263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854D3-9487-5347-B3BC-719707E13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5B917-C88D-F045-BB56-9258E3A5F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4BD40-56EC-2442-89D8-D5B41A784450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E094A-2C93-8547-9537-87D9FA65D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8DC34-A330-2444-9A0B-29C7495F6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2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stars in space&#10;&#10;Description automatically generated with low confidence">
            <a:extLst>
              <a:ext uri="{FF2B5EF4-FFF2-40B4-BE49-F238E27FC236}">
                <a16:creationId xmlns:a16="http://schemas.microsoft.com/office/drawing/2014/main" id="{D23C6C10-D561-8347-9A0E-E7FDC7952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4BC30-1FFA-CB42-AB83-5982BC113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09" y="913046"/>
            <a:ext cx="4023360" cy="1897596"/>
          </a:xfrm>
        </p:spPr>
        <p:txBody>
          <a:bodyPr anchor="b">
            <a:no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Characterizing High [OIII]/[OII] and High [OIII] Galaxies to Further LyC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ECDBC-6814-9B46-9384-FC25C0DC2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308" y="3357067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Alex Blanche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Mentors: Dr. Brent Smith, Dr. Rogier Windhorst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footer space grant.tif">
            <a:extLst>
              <a:ext uri="{FF2B5EF4-FFF2-40B4-BE49-F238E27FC236}">
                <a16:creationId xmlns:a16="http://schemas.microsoft.com/office/drawing/2014/main" id="{158C9B12-F555-7B49-9DBF-7E8128A8DB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68"/>
          <a:stretch/>
        </p:blipFill>
        <p:spPr>
          <a:xfrm>
            <a:off x="6619" y="5964174"/>
            <a:ext cx="3514025" cy="9165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0B7485-8718-DD47-88F4-0825014C511E}"/>
              </a:ext>
            </a:extLst>
          </p:cNvPr>
          <p:cNvSpPr txBox="1"/>
          <p:nvPr/>
        </p:nvSpPr>
        <p:spPr>
          <a:xfrm>
            <a:off x="481029" y="4742107"/>
            <a:ext cx="356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Arizona Space Grant Symposium</a:t>
            </a:r>
          </a:p>
          <a:p>
            <a:r>
              <a:rPr lang="en-US" dirty="0">
                <a:latin typeface="Helvetica" pitchFamily="2" charset="0"/>
              </a:rPr>
              <a:t>April 17</a:t>
            </a:r>
            <a:r>
              <a:rPr lang="en-US" baseline="30000" dirty="0">
                <a:latin typeface="Helvetica" pitchFamily="2" charset="0"/>
              </a:rPr>
              <a:t>th</a:t>
            </a:r>
            <a:r>
              <a:rPr lang="en-US" dirty="0">
                <a:latin typeface="Helvetica" pitchFamily="2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800482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4762-C8C6-1749-BFBB-C2AE00A5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Method of cataloging</a:t>
            </a:r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81DFB73-2BD9-0743-9AE4-718B5D273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138014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26CC57-5098-9441-B492-87BB80B3319B}"/>
              </a:ext>
            </a:extLst>
          </p:cNvPr>
          <p:cNvSpPr txBox="1">
            <a:spLocks/>
          </p:cNvSpPr>
          <p:nvPr/>
        </p:nvSpPr>
        <p:spPr>
          <a:xfrm>
            <a:off x="339659" y="775801"/>
            <a:ext cx="5613745" cy="981300"/>
          </a:xfrm>
          <a:prstGeom prst="rect">
            <a:avLst/>
          </a:prstGeom>
          <a:solidFill>
            <a:srgbClr val="4C133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>
                <a:latin typeface="Helvetica" pitchFamily="2" charset="0"/>
              </a:rPr>
              <a:t>Background</a:t>
            </a:r>
            <a:endParaRPr lang="en-US" sz="4000" dirty="0">
              <a:latin typeface="Helvetica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82B298-3A17-2E46-B232-115949F41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82" y="1866822"/>
            <a:ext cx="5103204" cy="390015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The Universe is </a:t>
            </a:r>
            <a:r>
              <a:rPr lang="en-US" sz="20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rPr>
              <a:t>ionized</a:t>
            </a:r>
          </a:p>
          <a:p>
            <a:pPr lvl="1"/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The inter-galactic medium (IGM) is composed of low-density, ionized hydrogen</a:t>
            </a:r>
          </a:p>
          <a:p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Theorized sources for reionization: </a:t>
            </a:r>
          </a:p>
          <a:p>
            <a:pPr lvl="1"/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Massive stars in early galaxies</a:t>
            </a:r>
          </a:p>
          <a:p>
            <a:pPr lvl="1"/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Super massive black holes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rPr>
              <a:t>Lyman Continuum photons</a:t>
            </a:r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 (LyC)</a:t>
            </a:r>
          </a:p>
          <a:p>
            <a:pPr lvl="1"/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Enough energy to ionize Hydrogen. </a:t>
            </a:r>
          </a:p>
          <a:p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Galaxies that have strong [OIII] and [OII] emission lines </a:t>
            </a:r>
            <a:r>
              <a:rPr lang="en-US" sz="20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rPr>
              <a:t>frequently emit LyC </a:t>
            </a:r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compared to other galaxies (Fletcher et al. 2018)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stars in space&#10;&#10;Description automatically generated with low confidence">
            <a:extLst>
              <a:ext uri="{FF2B5EF4-FFF2-40B4-BE49-F238E27FC236}">
                <a16:creationId xmlns:a16="http://schemas.microsoft.com/office/drawing/2014/main" id="{AA3F70DA-8D38-B54C-A62D-3E2A6C28DF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9145" y="573678"/>
            <a:ext cx="5103206" cy="5710645"/>
          </a:xfrm>
          <a:prstGeom prst="rect">
            <a:avLst/>
          </a:prstGeom>
        </p:spPr>
      </p:pic>
      <p:pic>
        <p:nvPicPr>
          <p:cNvPr id="10" name="Picture 9" descr="A picture containing text, close&#10;&#10;Description automatically generated">
            <a:extLst>
              <a:ext uri="{FF2B5EF4-FFF2-40B4-BE49-F238E27FC236}">
                <a16:creationId xmlns:a16="http://schemas.microsoft.com/office/drawing/2014/main" id="{CFB5F91A-94A3-BC46-8ACB-BBBA602702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03" y="5941436"/>
            <a:ext cx="580998" cy="8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70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34A5-3C34-9240-BACE-54CE3304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81600" cy="1144698"/>
          </a:xfrm>
          <a:solidFill>
            <a:srgbClr val="4C1334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2CC65-1C26-554C-A8A8-5BE796E6B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1416"/>
            <a:ext cx="5181600" cy="4351338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Helvetica" pitchFamily="2" charset="0"/>
              </a:rPr>
              <a:t>Categorize and </a:t>
            </a:r>
            <a:r>
              <a:rPr lang="en-US" sz="1800" dirty="0">
                <a:solidFill>
                  <a:schemeClr val="accent2"/>
                </a:solidFill>
                <a:latin typeface="Helvetica" pitchFamily="2" charset="0"/>
              </a:rPr>
              <a:t>identify</a:t>
            </a:r>
            <a:r>
              <a:rPr lang="en-US" sz="1800" dirty="0">
                <a:solidFill>
                  <a:schemeClr val="bg1"/>
                </a:solidFill>
                <a:latin typeface="Helvetica" pitchFamily="2" charset="0"/>
              </a:rPr>
              <a:t> [OIII]/[OII] galaxies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Helvetica" pitchFamily="2" charset="0"/>
              </a:rPr>
              <a:t>Identify additional spectra needed to measure LyC emissions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Helvetica" pitchFamily="2" charset="0"/>
              </a:rPr>
              <a:t>Fit [OIII]/[OII] lines in order to calculate </a:t>
            </a:r>
            <a:r>
              <a:rPr lang="en-US" sz="1800" dirty="0">
                <a:solidFill>
                  <a:schemeClr val="accent2"/>
                </a:solidFill>
                <a:latin typeface="Helvetica" pitchFamily="2" charset="0"/>
              </a:rPr>
              <a:t>line flux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DD3BE-6BD3-F541-8E76-76E71DF4F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0579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Spectra drawn from TKRS, MOSDEF, FORS2, GMASS, MUSEW, VANDELS, VIMOS, UVCANDELS, GSVUDS, VVDS, COSMOS10k, COSMOSVUDS, COSMOSmagellan, and the spectroscopic survey of the GOODS-N field published in Barger et al. 2008.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Redshift between </a:t>
            </a:r>
            <a:r>
              <a:rPr lang="en-US" sz="1600" dirty="0">
                <a:solidFill>
                  <a:schemeClr val="accent2"/>
                </a:solidFill>
                <a:latin typeface="Helvetica" pitchFamily="2" charset="0"/>
              </a:rPr>
              <a:t>2.30 &lt; z &lt; 4.30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Initial catalog of 1103 categorized spectra filtered down to 723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2"/>
                </a:solidFill>
                <a:latin typeface="Helvetica" pitchFamily="2" charset="0"/>
              </a:rPr>
              <a:t>47 spectra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 with [OIII] and/or [OII] lines</a:t>
            </a:r>
          </a:p>
          <a:p>
            <a:endParaRPr lang="en-US" sz="1600" dirty="0">
              <a:latin typeface="Helvetica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2E806A-3635-9244-B0EF-AA715F6B32C9}"/>
              </a:ext>
            </a:extLst>
          </p:cNvPr>
          <p:cNvSpPr txBox="1">
            <a:spLocks/>
          </p:cNvSpPr>
          <p:nvPr/>
        </p:nvSpPr>
        <p:spPr>
          <a:xfrm>
            <a:off x="6172200" y="361656"/>
            <a:ext cx="5105400" cy="1144698"/>
          </a:xfrm>
          <a:prstGeom prst="rect">
            <a:avLst/>
          </a:prstGeom>
          <a:solidFill>
            <a:srgbClr val="4C133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Data Set</a:t>
            </a:r>
          </a:p>
        </p:txBody>
      </p:sp>
      <p:pic>
        <p:nvPicPr>
          <p:cNvPr id="8" name="Picture 7" descr="A picture containing text, close&#10;&#10;Description automatically generated">
            <a:extLst>
              <a:ext uri="{FF2B5EF4-FFF2-40B4-BE49-F238E27FC236}">
                <a16:creationId xmlns:a16="http://schemas.microsoft.com/office/drawing/2014/main" id="{071F884A-8339-2D4E-9C44-C4FD56705B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03" y="5941436"/>
            <a:ext cx="580998" cy="8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8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63E1BE8-4BD3-4E4B-A11D-2E77BC904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356733"/>
            <a:ext cx="10515600" cy="1135972"/>
          </a:xfrm>
          <a:solidFill>
            <a:srgbClr val="4C133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Helvetica" pitchFamily="2" charset="0"/>
              </a:rPr>
              <a:t>Data and Methods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42A71C-F6C8-1C4F-81AC-7377079C91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18930" y="1849438"/>
            <a:ext cx="4886863" cy="4441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6CFBB4-D48C-3044-9B76-A273C35C1E54}"/>
              </a:ext>
            </a:extLst>
          </p:cNvPr>
          <p:cNvSpPr txBox="1"/>
          <p:nvPr/>
        </p:nvSpPr>
        <p:spPr>
          <a:xfrm>
            <a:off x="6572582" y="1848811"/>
            <a:ext cx="45188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Difference in [OII] (3727) and [OIII] (4959/5007) wavelengths and range of the spectra, means no object has both [OIII] and [OII] lines in its primary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Secondary spectrum or HST GRISM spectrum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3FA232-4D5C-1C40-BFC7-FA6C7711CE19}"/>
              </a:ext>
            </a:extLst>
          </p:cNvPr>
          <p:cNvSpPr txBox="1"/>
          <p:nvPr/>
        </p:nvSpPr>
        <p:spPr>
          <a:xfrm>
            <a:off x="6572582" y="3705940"/>
            <a:ext cx="4072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Spectra </a:t>
            </a:r>
            <a:r>
              <a:rPr lang="en-US" sz="1600" dirty="0">
                <a:solidFill>
                  <a:schemeClr val="accent2"/>
                </a:solidFill>
                <a:latin typeface="Helvetica" pitchFamily="2" charset="0"/>
              </a:rPr>
              <a:t>categorized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 based on [OIII]/[OII] presence, spectra quality, and image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Spectra files synced between original and updated catalog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Helvetica" pitchFamily="2" charset="0"/>
              </a:rPr>
              <a:t>Line flux 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calculated by integrating under </a:t>
            </a:r>
            <a:r>
              <a:rPr lang="en-US" sz="1600" dirty="0">
                <a:solidFill>
                  <a:schemeClr val="accent2"/>
                </a:solidFill>
                <a:latin typeface="Helvetica" pitchFamily="2" charset="0"/>
              </a:rPr>
              <a:t>Gaussian-Hermite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 line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Standard deviation and power fit also calculated</a:t>
            </a:r>
          </a:p>
        </p:txBody>
      </p:sp>
      <p:pic>
        <p:nvPicPr>
          <p:cNvPr id="7" name="Picture 6" descr="A picture containing text, close&#10;&#10;Description automatically generated">
            <a:extLst>
              <a:ext uri="{FF2B5EF4-FFF2-40B4-BE49-F238E27FC236}">
                <a16:creationId xmlns:a16="http://schemas.microsoft.com/office/drawing/2014/main" id="{45557B21-E29C-3540-B200-3D7C81F91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03" y="5941436"/>
            <a:ext cx="580998" cy="8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0F78CD-5770-A948-AE1D-9C0685FCBC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6827" y="877091"/>
            <a:ext cx="5469200" cy="497113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973316-6AFC-FA49-B2D2-91FB8D330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6265973" y="889791"/>
            <a:ext cx="5469200" cy="4971130"/>
          </a:xfrm>
        </p:spPr>
      </p:pic>
      <p:pic>
        <p:nvPicPr>
          <p:cNvPr id="6" name="Picture 5" descr="A picture containing text, close&#10;&#10;Description automatically generated">
            <a:extLst>
              <a:ext uri="{FF2B5EF4-FFF2-40B4-BE49-F238E27FC236}">
                <a16:creationId xmlns:a16="http://schemas.microsoft.com/office/drawing/2014/main" id="{226DC1E8-07C0-C141-B0C6-5B0998B6B8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03" y="5941436"/>
            <a:ext cx="580998" cy="8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7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55FE37-67A2-E840-A700-7FC355390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74912"/>
            <a:ext cx="12192000" cy="41081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67870-7B28-644E-A61E-C7A5A1CAE27B}"/>
              </a:ext>
            </a:extLst>
          </p:cNvPr>
          <p:cNvSpPr txBox="1"/>
          <p:nvPr/>
        </p:nvSpPr>
        <p:spPr>
          <a:xfrm>
            <a:off x="11114761" y="6581001"/>
            <a:ext cx="2154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Credit: NAOJ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4C49F-2967-D54E-90B6-19CAF4498A94}"/>
              </a:ext>
            </a:extLst>
          </p:cNvPr>
          <p:cNvSpPr txBox="1"/>
          <p:nvPr/>
        </p:nvSpPr>
        <p:spPr>
          <a:xfrm>
            <a:off x="7578247" y="1005580"/>
            <a:ext cx="251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happened here?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0AF618-9A9F-4942-8120-CE464546B010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6275541" y="1374912"/>
            <a:ext cx="2561572" cy="2407948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FD64237-35C4-DC47-AF53-E99B11CE1D54}"/>
              </a:ext>
            </a:extLst>
          </p:cNvPr>
          <p:cNvSpPr txBox="1"/>
          <p:nvPr/>
        </p:nvSpPr>
        <p:spPr>
          <a:xfrm>
            <a:off x="8118954" y="5483087"/>
            <a:ext cx="251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How did we get here?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CB3448-16E1-B343-AF6C-66EE68541FB5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9377820" y="3620022"/>
            <a:ext cx="2171177" cy="186306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close&#10;&#10;Description automatically generated">
            <a:extLst>
              <a:ext uri="{FF2B5EF4-FFF2-40B4-BE49-F238E27FC236}">
                <a16:creationId xmlns:a16="http://schemas.microsoft.com/office/drawing/2014/main" id="{228BB30A-BBC5-5B43-A61B-B7E20C3B87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03" y="5941436"/>
            <a:ext cx="580998" cy="8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2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E001B5B-5834-F44A-9654-99E089FBC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94" y="380447"/>
            <a:ext cx="11301412" cy="1185862"/>
          </a:xfrm>
          <a:solidFill>
            <a:srgbClr val="4C1334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Future Work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911A0D-82A1-A34D-AA70-62F6140A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347"/>
            <a:ext cx="10515600" cy="422265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Extracting physical parameters from line-flux measurements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latin typeface="Helvetica" pitchFamily="2" charset="0"/>
              </a:rPr>
              <a:t>Star-formation rate from [OII] line flux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latin typeface="Helvetica" pitchFamily="2" charset="0"/>
              </a:rPr>
              <a:t>Electron temperature from [OIII] line flux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latin typeface="Helvetica" pitchFamily="2" charset="0"/>
              </a:rPr>
              <a:t>Metallicity estimates from [OIII] and H_beta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latin typeface="Helvetica" pitchFamily="2" charset="0"/>
              </a:rPr>
              <a:t>Electron density from [OII]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/>
                </a:solidFill>
                <a:latin typeface="Helvetica" pitchFamily="2" charset="0"/>
              </a:rPr>
              <a:t>Measuring LyC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 from the HST UV images and spectra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Contribution to more general understanding of LyC escape-fractions and relation to [OIII]/[OII] galaxies</a:t>
            </a:r>
          </a:p>
        </p:txBody>
      </p:sp>
      <p:pic>
        <p:nvPicPr>
          <p:cNvPr id="4" name="Picture 3" descr="A picture containing text, close&#10;&#10;Description automatically generated">
            <a:extLst>
              <a:ext uri="{FF2B5EF4-FFF2-40B4-BE49-F238E27FC236}">
                <a16:creationId xmlns:a16="http://schemas.microsoft.com/office/drawing/2014/main" id="{A2572ECF-269B-BF47-A085-FACC76964E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03" y="5941436"/>
            <a:ext cx="580998" cy="8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0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690EF-D035-F94B-85F5-9185A81BB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Helvetica" pitchFamily="2" charset="0"/>
              </a:rPr>
              <a:t>Thank You</a:t>
            </a:r>
            <a:br>
              <a:rPr lang="en-US" sz="115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Helvetica" pitchFamily="2" charset="0"/>
              </a:rPr>
              <a:t>Any questions?</a:t>
            </a:r>
            <a:endParaRPr lang="en-US" sz="115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4" name="Picture 3" descr="footer space grant.tif">
            <a:extLst>
              <a:ext uri="{FF2B5EF4-FFF2-40B4-BE49-F238E27FC236}">
                <a16:creationId xmlns:a16="http://schemas.microsoft.com/office/drawing/2014/main" id="{08D6B949-15BF-984A-BCDC-22E84CA42E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68"/>
          <a:stretch/>
        </p:blipFill>
        <p:spPr>
          <a:xfrm>
            <a:off x="6619" y="5964174"/>
            <a:ext cx="3514025" cy="9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4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C6DE-63C9-3D4C-9CEF-4D7274A6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0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In case you were wondering what the fit equation looked like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967C478A-54F3-694D-BB83-D3789BF93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44594"/>
            <a:ext cx="10515600" cy="2713400"/>
          </a:xfrm>
        </p:spPr>
      </p:pic>
    </p:spTree>
    <p:extLst>
      <p:ext uri="{BB962C8B-B14F-4D97-AF65-F5344CB8AC3E}">
        <p14:creationId xmlns:p14="http://schemas.microsoft.com/office/powerpoint/2010/main" val="4048994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414</Words>
  <Application>Microsoft Macintosh PowerPoint</Application>
  <PresentationFormat>Widescreen</PresentationFormat>
  <Paragraphs>47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Office Theme</vt:lpstr>
      <vt:lpstr>Characterizing High [OIII]/[OII] and High [OIII] Galaxies to Further LyC Study</vt:lpstr>
      <vt:lpstr>PowerPoint Presentation</vt:lpstr>
      <vt:lpstr>Purpose</vt:lpstr>
      <vt:lpstr>Data and Methods</vt:lpstr>
      <vt:lpstr>PowerPoint Presentation</vt:lpstr>
      <vt:lpstr>PowerPoint Presentation</vt:lpstr>
      <vt:lpstr>Future Work</vt:lpstr>
      <vt:lpstr>Thank You Any questions?</vt:lpstr>
      <vt:lpstr>In case you were wondering what the fit equation looked like</vt:lpstr>
      <vt:lpstr>Method of cataloging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High [OIII]/[OII] and High [OIII] Galaxies to Further LyC Study</dc:title>
  <dc:creator>Alex Blanche (Student)</dc:creator>
  <cp:lastModifiedBy>Alex Blanche (Student)</cp:lastModifiedBy>
  <cp:revision>21</cp:revision>
  <dcterms:created xsi:type="dcterms:W3CDTF">2021-04-02T05:16:13Z</dcterms:created>
  <dcterms:modified xsi:type="dcterms:W3CDTF">2021-04-02T22:13:07Z</dcterms:modified>
</cp:coreProperties>
</file>